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6"/>
  </p:notesMasterIdLst>
  <p:sldIdLst>
    <p:sldId id="257" r:id="rId4"/>
    <p:sldId id="258" r:id="rId5"/>
    <p:sldId id="267" r:id="rId6"/>
    <p:sldId id="271" r:id="rId7"/>
    <p:sldId id="270" r:id="rId8"/>
    <p:sldId id="269" r:id="rId9"/>
    <p:sldId id="272" r:id="rId10"/>
    <p:sldId id="273" r:id="rId11"/>
    <p:sldId id="261" r:id="rId12"/>
    <p:sldId id="262" r:id="rId13"/>
    <p:sldId id="263" r:id="rId14"/>
    <p:sldId id="265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osis" panose="020B0604020202020204" charset="0"/>
      <p:regular r:id="rId21"/>
      <p:bold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Roboto Black" panose="020B0604020202020204" charset="0"/>
      <p:bold r:id="rId27"/>
      <p:boldItalic r:id="rId28"/>
    </p:embeddedFont>
    <p:embeddedFont>
      <p:font typeface="Roboto Thin" panose="020B0604020202020204" charset="0"/>
      <p:regular r:id="rId29"/>
      <p:bold r:id="rId30"/>
      <p:italic r:id="rId31"/>
      <p:bold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0921D7B-4801-4C88-B345-18D51F8AFAAD}">
          <p14:sldIdLst>
            <p14:sldId id="257"/>
            <p14:sldId id="258"/>
            <p14:sldId id="267"/>
            <p14:sldId id="271"/>
            <p14:sldId id="270"/>
            <p14:sldId id="269"/>
            <p14:sldId id="272"/>
            <p14:sldId id="273"/>
            <p14:sldId id="261"/>
            <p14:sldId id="262"/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1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96" d="100"/>
          <a:sy n="96" d="100"/>
        </p:scale>
        <p:origin x="78" y="4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viewProps" Target="view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078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9913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589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5232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5645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270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lvl="0">
              <a:buClr>
                <a:srgbClr val="295269"/>
              </a:buClr>
              <a:buSzPts val="5600"/>
            </a:pPr>
            <a:r>
              <a:rPr lang="en-US" sz="24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Usage Funnels with </a:t>
            </a:r>
            <a:r>
              <a:rPr lang="en-US" sz="24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-US" sz="24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</a:t>
            </a:r>
          </a:p>
          <a:p>
            <a:pPr lvl="0">
              <a:buClr>
                <a:srgbClr val="295269"/>
              </a:buClr>
              <a:buSzPts val="5600"/>
            </a:pPr>
            <a:r>
              <a:rPr lang="en" sz="24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</a:t>
            </a: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Xinpeng</a:t>
            </a:r>
            <a:r>
              <a:rPr lang="en-US" sz="20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Tian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1/12/2019</a:t>
            </a:r>
            <a:endParaRPr sz="20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28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12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5.2 A/B Testing with Home Try-On Funnel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 (CASE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'True' then 1 ELSE NULL END) as "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total_try_on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 (CASE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'3 pairs' then 1 ELSE NULL END) as "3 pairs",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 (CASE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'5 pairs' then 1 ELSE NULL END) as "5 pairs"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Funnels; 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In order to know the how A/B test effects the business in the real world. We have to check the fairness.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3 pairs and 5 pairs have similar rates out of total.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Sum of 3 pairs add the sum of 5 pairs is equal to total.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754742789"/>
              </p:ext>
            </p:extLst>
          </p:nvPr>
        </p:nvGraphicFramePr>
        <p:xfrm>
          <a:off x="177975" y="3189000"/>
          <a:ext cx="4920900" cy="75227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292929"/>
                          </a:solidFill>
                          <a:effectLst/>
                          <a:latin typeface="Segoe UI" panose="020B0502040204020203" pitchFamily="34" charset="0"/>
                        </a:rPr>
                        <a:t>total_try_on</a:t>
                      </a:r>
                      <a:endParaRPr lang="en-US" sz="1100" b="1" i="0" u="none" strike="noStrike" dirty="0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292929"/>
                          </a:solidFill>
                          <a:effectLst/>
                          <a:latin typeface="Segoe UI" panose="020B0502040204020203" pitchFamily="34" charset="0"/>
                        </a:rPr>
                        <a:t>3 pairs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292929"/>
                          </a:solidFill>
                          <a:effectLst/>
                          <a:latin typeface="Segoe UI" panose="020B0502040204020203" pitchFamily="34" charset="0"/>
                        </a:rPr>
                        <a:t>5 pairs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750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379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371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806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32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12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5.3 A/B Testing with Purchase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 (CASE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'True' then 1 ELSE NULL END) as "purchase"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Funnels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Our final goal is to check if the number of pairs affects the purchase. And from the last page, we checked it’s a fair A/B testing environment.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result is 5 pairs have 93 more purchase than 3 pairs, the marketing department should consider adding more pairs in the Home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try_on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package. 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692264192"/>
              </p:ext>
            </p:extLst>
          </p:nvPr>
        </p:nvGraphicFramePr>
        <p:xfrm>
          <a:off x="177974" y="3189000"/>
          <a:ext cx="4920899" cy="108775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157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3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292929"/>
                          </a:solidFill>
                          <a:effectLst/>
                          <a:latin typeface="Segoe UI" panose="020B0502040204020203" pitchFamily="34" charset="0"/>
                        </a:rPr>
                        <a:t>number_of_pairs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292929"/>
                          </a:solidFill>
                          <a:effectLst/>
                          <a:latin typeface="Segoe UI" panose="020B0502040204020203" pitchFamily="34" charset="0"/>
                        </a:rPr>
                        <a:t>purchase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3 pairs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201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5 pairs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294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405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4A6B-3CF9-4DDC-AE47-7FF21112B9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69F5E-0DBF-462A-8BAE-A1FF1F2940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3265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-US" b="1" dirty="0">
                <a:solidFill>
                  <a:srgbClr val="295269"/>
                </a:solidFill>
              </a:rPr>
              <a:t>Q</a:t>
            </a:r>
            <a:r>
              <a:rPr lang="en-US" sz="28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uestions</a:t>
            </a:r>
            <a:endParaRPr sz="28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699" y="1265275"/>
            <a:ext cx="8262805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>
              <a:lnSpc>
                <a:spcPct val="200000"/>
              </a:lnSpc>
            </a:pPr>
            <a:r>
              <a:rPr lang="en-US" b="1" dirty="0"/>
              <a:t>1. Select all columns from the first 10 rows. What columns does the table have?</a:t>
            </a:r>
          </a:p>
          <a:p>
            <a:pPr fontAlgn="base">
              <a:lnSpc>
                <a:spcPct val="200000"/>
              </a:lnSpc>
            </a:pPr>
            <a:r>
              <a:rPr lang="en-US" b="1" dirty="0"/>
              <a:t>2. What is the number of responses for each question?</a:t>
            </a:r>
          </a:p>
          <a:p>
            <a:pPr fontAlgn="base">
              <a:lnSpc>
                <a:spcPct val="200000"/>
              </a:lnSpc>
            </a:pPr>
            <a:r>
              <a:rPr lang="en-US" b="1" dirty="0"/>
              <a:t>3. Which question(s) of the quiz have lower completion rates? What do you think is the reason?</a:t>
            </a:r>
          </a:p>
          <a:p>
            <a:pPr fontAlgn="base">
              <a:lnSpc>
                <a:spcPct val="200000"/>
              </a:lnSpc>
            </a:pPr>
            <a:r>
              <a:rPr lang="en-US" b="1" dirty="0"/>
              <a:t>4. What are the column names?</a:t>
            </a:r>
          </a:p>
          <a:p>
            <a:pPr fontAlgn="base">
              <a:lnSpc>
                <a:spcPct val="200000"/>
              </a:lnSpc>
            </a:pPr>
            <a:r>
              <a:rPr lang="en-US" b="1" dirty="0"/>
              <a:t>5. What are some actionable insights for </a:t>
            </a:r>
            <a:r>
              <a:rPr lang="en-US" b="1" dirty="0" err="1"/>
              <a:t>Warby</a:t>
            </a:r>
            <a:r>
              <a:rPr lang="en-US" b="1" dirty="0"/>
              <a:t> Parker?</a:t>
            </a:r>
          </a:p>
          <a:p>
            <a:pPr fontAlgn="base">
              <a:lnSpc>
                <a:spcPct val="200000"/>
              </a:lnSpc>
            </a:pPr>
            <a:r>
              <a:rPr lang="en-US" b="1" dirty="0"/>
              <a:t> 5.1 </a:t>
            </a:r>
            <a:r>
              <a:rPr lang="en-US" b="1" dirty="0" err="1"/>
              <a:t>Quiz→Home</a:t>
            </a:r>
            <a:r>
              <a:rPr lang="en-US" b="1" dirty="0"/>
              <a:t> </a:t>
            </a:r>
            <a:r>
              <a:rPr lang="en-US" b="1" dirty="0" err="1"/>
              <a:t>try_on</a:t>
            </a:r>
            <a:r>
              <a:rPr lang="en-US" b="1" dirty="0"/>
              <a:t> →Purchase</a:t>
            </a:r>
          </a:p>
          <a:p>
            <a:pPr fontAlgn="base">
              <a:lnSpc>
                <a:spcPct val="200000"/>
              </a:lnSpc>
            </a:pPr>
            <a:r>
              <a:rPr lang="en-US" b="1" dirty="0"/>
              <a:t> 5.2 A/B Testing with Home Try-On Funnel</a:t>
            </a:r>
          </a:p>
          <a:p>
            <a:pPr fontAlgn="base">
              <a:lnSpc>
                <a:spcPct val="200000"/>
              </a:lnSpc>
            </a:pPr>
            <a:r>
              <a:rPr lang="en-US" b="1" dirty="0"/>
              <a:t> 5.3 A/B Testing with Purchase</a:t>
            </a:r>
          </a:p>
          <a:p>
            <a:br>
              <a:rPr lang="en-US" sz="2400" dirty="0"/>
            </a:b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4"/>
            <a:ext cx="8520600" cy="437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2400"/>
            </a:pPr>
            <a:r>
              <a:rPr lang="en-US" sz="12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-US" sz="1200" b="1" dirty="0"/>
              <a:t>Select all columns from the first 10 rows. What columns does the table have?</a:t>
            </a:r>
          </a:p>
          <a:p>
            <a:pPr lvl="0">
              <a:buSzPts val="2400"/>
            </a:pPr>
            <a:endParaRPr lang="en-US" sz="1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25453" y="511269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04553" y="511269"/>
            <a:ext cx="4920900" cy="166865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1200" dirty="0">
                <a:latin typeface="Roboto"/>
                <a:ea typeface="Roboto"/>
                <a:cs typeface="Roboto"/>
                <a:sym typeface="Roboto"/>
              </a:rPr>
              <a:t>       user id,</a:t>
            </a:r>
            <a:r>
              <a:rPr lang="zh-CN" alt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zh-CN" sz="1200" dirty="0">
                <a:latin typeface="Roboto"/>
                <a:ea typeface="Roboto"/>
                <a:cs typeface="Roboto"/>
                <a:sym typeface="Roboto"/>
              </a:rPr>
              <a:t>question,</a:t>
            </a:r>
            <a:r>
              <a:rPr lang="zh-CN" alt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altLang="zh-CN" sz="1200" dirty="0">
                <a:latin typeface="Roboto"/>
                <a:ea typeface="Roboto"/>
                <a:cs typeface="Roboto"/>
                <a:sym typeface="Roboto"/>
              </a:rPr>
              <a:t>response. 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" name="Shape 325">
            <a:extLst>
              <a:ext uri="{FF2B5EF4-FFF2-40B4-BE49-F238E27FC236}">
                <a16:creationId xmlns:a16="http://schemas.microsoft.com/office/drawing/2014/main" id="{61DACB6E-BFD4-415A-85E2-6967BBB9E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699262"/>
              </p:ext>
            </p:extLst>
          </p:nvPr>
        </p:nvGraphicFramePr>
        <p:xfrm>
          <a:off x="204554" y="2179920"/>
          <a:ext cx="4920900" cy="297562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451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7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user_id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082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647790"/>
                  </a:ext>
                </a:extLst>
              </a:tr>
              <a:tr h="267082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919474"/>
                  </a:ext>
                </a:extLst>
              </a:tr>
              <a:tr h="267082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Round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084577"/>
                  </a:ext>
                </a:extLst>
              </a:tr>
              <a:tr h="267082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Two-Tone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185341"/>
                  </a:ext>
                </a:extLst>
              </a:tr>
              <a:tr h="267082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I'm not sure. Let's skip it.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212698"/>
                  </a:ext>
                </a:extLst>
              </a:tr>
              <a:tr h="267082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Narrow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2361095"/>
                  </a:ext>
                </a:extLst>
              </a:tr>
              <a:tr h="267082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&lt;1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0558997"/>
                  </a:ext>
                </a:extLst>
              </a:tr>
              <a:tr h="267082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00bf9d63-0999-43a3-9e5b-9c372e6890d2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Square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0902695"/>
                  </a:ext>
                </a:extLst>
              </a:tr>
              <a:tr h="267082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00bf9d63-0999-43a3-9e5b-9c372e6890d2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&lt;1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868635"/>
                  </a:ext>
                </a:extLst>
              </a:tr>
              <a:tr h="267082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00bf9d63-0999-43a3-9e5b-9c372e6890d2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860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625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26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1200" b="1" dirty="0"/>
              <a:t>2. What is the number of responses for each question</a:t>
            </a:r>
            <a:endParaRPr lang="en-US" sz="1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SELECT question,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   COUNT(DISTINCT user_id)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GROUP BY 1;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Question1 500,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Question2 475,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Question3 380,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Question4 361,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Question5 270.</a:t>
            </a:r>
          </a:p>
        </p:txBody>
      </p:sp>
      <p:graphicFrame>
        <p:nvGraphicFramePr>
          <p:cNvPr id="7" name="Shape 325">
            <a:extLst>
              <a:ext uri="{FF2B5EF4-FFF2-40B4-BE49-F238E27FC236}">
                <a16:creationId xmlns:a16="http://schemas.microsoft.com/office/drawing/2014/main" id="{61DACB6E-BFD4-415A-85E2-6967BBB9E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0338987"/>
              </p:ext>
            </p:extLst>
          </p:nvPr>
        </p:nvGraphicFramePr>
        <p:xfrm>
          <a:off x="974400" y="3034325"/>
          <a:ext cx="3328050" cy="195450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5750"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292929"/>
                          </a:solidFill>
                          <a:effectLst/>
                        </a:rPr>
                        <a:t>question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292929"/>
                          </a:solidFill>
                          <a:effectLst/>
                        </a:rPr>
                        <a:t>COUNT(DISTINCT user_id)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750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4496978"/>
                  </a:ext>
                </a:extLst>
              </a:tr>
              <a:tr h="325750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475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28349"/>
                  </a:ext>
                </a:extLst>
              </a:tr>
              <a:tr h="325750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819766"/>
                  </a:ext>
                </a:extLst>
              </a:tr>
              <a:tr h="325750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2382730"/>
                  </a:ext>
                </a:extLst>
              </a:tr>
              <a:tr h="325750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solidFill>
                            <a:srgbClr val="525252"/>
                          </a:solidFill>
                          <a:effectLst/>
                        </a:rPr>
                        <a:t>270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1087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29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324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>
              <a:lnSpc>
                <a:spcPct val="200000"/>
              </a:lnSpc>
            </a:pPr>
            <a:r>
              <a:rPr lang="en-US" sz="1200" b="1" dirty="0"/>
              <a:t>3. Which question(s) of the quiz have lower completion rates? What do you think is the reason?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         Question5, </a:t>
            </a:r>
            <a:r>
              <a:rPr lang="en-US" altLang="zh-CN" sz="1200" dirty="0">
                <a:latin typeface="Roboto"/>
                <a:ea typeface="Roboto"/>
                <a:cs typeface="Roboto"/>
                <a:sym typeface="Roboto"/>
              </a:rPr>
              <a:t>more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questions </a:t>
            </a:r>
            <a:r>
              <a:rPr lang="en-US" altLang="zh-CN" sz="1200" dirty="0">
                <a:latin typeface="Roboto"/>
                <a:ea typeface="Roboto"/>
                <a:cs typeface="Roboto"/>
                <a:sym typeface="Roboto"/>
              </a:rPr>
              <a:t>cost more patience from customer.</a:t>
            </a:r>
            <a:r>
              <a:rPr lang="zh-CN" alt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" name="Shape 325">
            <a:extLst>
              <a:ext uri="{FF2B5EF4-FFF2-40B4-BE49-F238E27FC236}">
                <a16:creationId xmlns:a16="http://schemas.microsoft.com/office/drawing/2014/main" id="{61DACB6E-BFD4-415A-85E2-6967BBB9E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3853183"/>
              </p:ext>
            </p:extLst>
          </p:nvPr>
        </p:nvGraphicFramePr>
        <p:xfrm>
          <a:off x="701100" y="3074525"/>
          <a:ext cx="3870900" cy="1961604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697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1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Question Number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 Completing this Question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8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6741561"/>
                  </a:ext>
                </a:extLst>
              </a:tr>
              <a:tr h="3248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9333927"/>
                  </a:ext>
                </a:extLst>
              </a:tr>
              <a:tr h="3248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0124234"/>
                  </a:ext>
                </a:extLst>
              </a:tr>
              <a:tr h="3248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72.20%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6171307"/>
                  </a:ext>
                </a:extLst>
              </a:tr>
              <a:tr h="3248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54.00%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5628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886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33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>
              <a:lnSpc>
                <a:spcPct val="200000"/>
              </a:lnSpc>
            </a:pPr>
            <a:r>
              <a:rPr lang="en-US" sz="1200" b="1" dirty="0"/>
              <a:t>4. What are the column names?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quiz table: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user_id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style, fit, shape, color.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home_try_on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table: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user_id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number_of_pairs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address.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purchase table: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user_id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product_id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style,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model_name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color price.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96563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3AA1-3A35-4A68-997F-8026D38A7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20600" cy="841800"/>
          </a:xfrm>
        </p:spPr>
        <p:txBody>
          <a:bodyPr/>
          <a:lstStyle/>
          <a:p>
            <a:r>
              <a:rPr lang="en-US" sz="1200" dirty="0"/>
              <a:t>Funnel table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D2465A-665F-4E01-87E8-D4A88847B551}"/>
              </a:ext>
            </a:extLst>
          </p:cNvPr>
          <p:cNvGraphicFramePr>
            <a:graphicFrameLocks noGrp="1"/>
          </p:cNvGraphicFramePr>
          <p:nvPr/>
        </p:nvGraphicFramePr>
        <p:xfrm>
          <a:off x="366712" y="1184275"/>
          <a:ext cx="8410575" cy="3352800"/>
        </p:xfrm>
        <a:graphic>
          <a:graphicData uri="http://schemas.openxmlformats.org/drawingml/2006/table">
            <a:tbl>
              <a:tblPr/>
              <a:tblGrid>
                <a:gridCol w="3562350">
                  <a:extLst>
                    <a:ext uri="{9D8B030D-6E8A-4147-A177-3AD203B41FA5}">
                      <a16:colId xmlns:a16="http://schemas.microsoft.com/office/drawing/2014/main" val="1366845276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2626299130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7447968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1658968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user_id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is_home_try_on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number_of_pairs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is_purchase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457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533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890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75122300-0736-4087-b6d8-c0c5373a1a04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343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75bc6ebd-40cd-4e1d-a301-27ddd93b12e2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4964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ce965c4d-7a2b-4db6-9847-601747fa7812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817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28867d12-27a6-4e6a-a5fb-8bb5440117ae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44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5a7a7e13-fbcf-46e4-9093-79799649d6c5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584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0143cb8b-bb81-4916-9750-ce956c9f9bd9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677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a4ccc1b3-cbb6-449c-b7a5-03af42c97433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990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b1dded76-cd60-4222-82cb-f6d464104298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True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False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747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989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F99F9-27BB-47F7-833E-83F9EE60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 fontAlgn="base">
              <a:lnSpc>
                <a:spcPct val="200000"/>
              </a:lnSpc>
            </a:pP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5. What are some actionable insights for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Warby</a:t>
            </a: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Parker?</a:t>
            </a:r>
            <a:br>
              <a:rPr lang="en-US" sz="20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5.1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Quiz→Home</a:t>
            </a: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try_on</a:t>
            </a: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→Purchase</a:t>
            </a:r>
            <a:br>
              <a:rPr lang="en-US" sz="20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5.2 A/B Testing with Home Try-On Funnel</a:t>
            </a:r>
            <a:br>
              <a:rPr lang="en-US" sz="20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US" sz="20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5.3 A/B Testing with Purchase</a:t>
            </a:r>
            <a:br>
              <a:rPr lang="en-US" sz="20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266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293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12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5.1 </a:t>
            </a:r>
            <a:r>
              <a:rPr lang="en-US" sz="1200" b="1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Quiz→Home</a:t>
            </a:r>
            <a:r>
              <a:rPr lang="en-US" sz="12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try_on</a:t>
            </a:r>
            <a:r>
              <a:rPr lang="en-US" sz="12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→Purchase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 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"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quiz_total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 (CASE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'True' then 1 ELSE NULL END) as "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 (CASE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'True' then 1 ELSE NULL END) as "purchase"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Funnels; 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How many people did Home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try_on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after quiz?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How many people made a purchase after the Home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try_on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?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How can we use the data we had from the funnels?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Well, we have to get 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Total people who take the quiz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Total people who take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home_try_on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Total people who made the purchase</a:t>
            </a:r>
          </a:p>
        </p:txBody>
      </p:sp>
      <p:graphicFrame>
        <p:nvGraphicFramePr>
          <p:cNvPr id="7" name="Shape 325">
            <a:extLst>
              <a:ext uri="{FF2B5EF4-FFF2-40B4-BE49-F238E27FC236}">
                <a16:creationId xmlns:a16="http://schemas.microsoft.com/office/drawing/2014/main" id="{61DACB6E-BFD4-415A-85E2-6967BBB9E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2644177"/>
              </p:ext>
            </p:extLst>
          </p:nvPr>
        </p:nvGraphicFramePr>
        <p:xfrm>
          <a:off x="177975" y="3189000"/>
          <a:ext cx="4920900" cy="75227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/>
                        <a:t>quiz_total</a:t>
                      </a:r>
                      <a:endParaRPr lang="en-US" dirty="0"/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/>
                        <a:t>home_try_on</a:t>
                      </a:r>
                      <a:endParaRPr lang="en-US" dirty="0"/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/>
                        <a:t>purchase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750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495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2287</TotalTime>
  <Words>953</Words>
  <Application>Microsoft Office PowerPoint</Application>
  <PresentationFormat>On-screen Show (16:9)</PresentationFormat>
  <Paragraphs>214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Roboto Thin</vt:lpstr>
      <vt:lpstr>Segoe UI</vt:lpstr>
      <vt:lpstr>Courier New</vt:lpstr>
      <vt:lpstr>Roboto Black</vt:lpstr>
      <vt:lpstr>Calibri</vt:lpstr>
      <vt:lpstr>Arial</vt:lpstr>
      <vt:lpstr>Roboto</vt:lpstr>
      <vt:lpstr>Dosis</vt:lpstr>
      <vt:lpstr>Simple Light</vt:lpstr>
      <vt:lpstr>Simple Light</vt:lpstr>
      <vt:lpstr>Simple Light</vt:lpstr>
      <vt:lpstr>PowerPoint Presentation</vt:lpstr>
      <vt:lpstr>Questions</vt:lpstr>
      <vt:lpstr>PowerPoint Presentation</vt:lpstr>
      <vt:lpstr>PowerPoint Presentation</vt:lpstr>
      <vt:lpstr>PowerPoint Presentation</vt:lpstr>
      <vt:lpstr>PowerPoint Presentation</vt:lpstr>
      <vt:lpstr>Funnel table</vt:lpstr>
      <vt:lpstr>5. What are some actionable insights for Warby Parker?  5.1 Quiz→Home try_on →Purchase  5.2 A/B Testing with Home Try-On Funnel  5.3 A/B Testing with Purchase 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pc</dc:creator>
  <cp:lastModifiedBy>pc</cp:lastModifiedBy>
  <cp:revision>20</cp:revision>
  <dcterms:modified xsi:type="dcterms:W3CDTF">2019-01-25T07:16:42Z</dcterms:modified>
</cp:coreProperties>
</file>